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  <p:embeddedFont>
      <p:font typeface="Alfa Slab On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je6q7X3P29hUAHcpmoKam7JgOZ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안녕하십니까. 발표를 맡은 김동현입니다. 서울 3반 3팀 발표 시작하겠습니다.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13ab3e163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913ab3e16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13ab3e163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913ab3e16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13ab3e163_5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913ab3e163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13ab3e163_5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913ab3e16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맛집 공유 sns인 맛동산을 이용해 보겠습니다. 먼저 저희 서비스에 접속하면 로그인 페이지가 뜹니다. sns이기 때문에 로그인없이는 이용하실 수가 없습니다. 회원가입과 비밀번호 찾기 기능이 동작합니다.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(테스트 아이디로 비밀번호를 찾은 후 로그인) 로그인을 하게 되면 사용자들이 올린 음식 사진과 후기들을 모아놓은 피드가 뜹니다. 각 게시물에는 좋아요기능이 구현되어 있고 상세페이지에서는 댓글을 작성하고 삭제할 수 있습니다. 검색페이지에서는 내가 찾고싶은 유저를 검색할 수 있습니다. 알림창에서는 내가 팔로우 요청을 보낸 사용자가 팔로우를 받아주었을 때 뜨는 알림탭과 요청받은 팔로우를 수락, 거절할 수 있는 요청탭이 있습니다. 내 프로필에 들어가면 나에 대한 정보와 나를 팔로우하는 유저들의 목록, 내가 팔로우하는 유저들의 목록과 숫자가 표시되고 관리할 수 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목차입니다.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첫번째로 기획 의도 및 프로젝트 소개, 두번째로 개발 환경 및 언어에 대한 소개, 다음으로 개발 진행 현황, 그리고 마지막으로 직접 시연하는 순으로 진행하겠습니다.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맛집 방문 -&gt;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맛집 방문 -&gt;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저희 서비스는 모바일 웹을 타겟으로 잡아, 백엔드는 기본적으로 스프링 부트와 자바를, 프론트엔드는 vue.js를 기본으로 하여 개발하였습니다.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개발 과정은 가장 먼저 맛집 공유 sns의 필요한 기능들을 분류하여 나열하고 어느 정도의 시간이 소요되는지 가늠해보았습니다. 그 후 각 역할을 나누어 분담하고 계획에 맞게 지라에 추가하였습니다.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그 후 저희 서비스의 전체적인 ui 배치나 기능들의 흐름을 정리하기 위해 와이어 프레임을 구성하였습니다.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각 기능별로 필요한 데이터베이스를 구축하고 ERD를 통해 데이터흐름을 알기 쉽도록 하였습니다. 본격적으로 개발하기 전에 REST API 기준을 통일시켜 구성하여 프론트엔드와 백엔드가 유기적으로 개발할 수 있도록 하였습니다.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다음으로 지금까지의 개발 진행 현황입니다.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25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3" name="Google Shape;13;p1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1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" name="Google Shape;18;p17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8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4" name="Google Shape;24;p18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5" name="Google Shape;25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1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3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3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" name="Google Shape;50;p23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i3a303.p.ssafy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10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idx="4294967295" type="ctrTitle"/>
          </p:nvPr>
        </p:nvSpPr>
        <p:spPr>
          <a:xfrm>
            <a:off x="3607650" y="1730825"/>
            <a:ext cx="279315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1372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</a:pPr>
            <a:r>
              <a:rPr b="1" i="0" lang="ko" sz="4300" u="none" cap="none" strike="noStrike">
                <a:solidFill>
                  <a:srgbClr val="FF8655"/>
                </a:solidFill>
                <a:latin typeface="Arial"/>
                <a:ea typeface="Arial"/>
                <a:cs typeface="Arial"/>
                <a:sym typeface="Arial"/>
              </a:rPr>
              <a:t>코스모스</a:t>
            </a:r>
            <a:endParaRPr b="1" i="0" sz="4300" u="none" cap="none" strike="noStrike">
              <a:solidFill>
                <a:srgbClr val="FF865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/>
          <p:nvPr>
            <p:ph idx="4294967295" type="subTitle"/>
          </p:nvPr>
        </p:nvSpPr>
        <p:spPr>
          <a:xfrm>
            <a:off x="3663663" y="2562125"/>
            <a:ext cx="4845000" cy="34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b="1" i="0" lang="ko" sz="13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# 김동현 # 김주형 # 이정훈 # 최연희 </a:t>
            </a:r>
            <a:endParaRPr b="1" i="0" sz="13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" name="Google Shape;66;p1"/>
          <p:cNvCxnSpPr/>
          <p:nvPr/>
        </p:nvCxnSpPr>
        <p:spPr>
          <a:xfrm>
            <a:off x="2063050" y="2262068"/>
            <a:ext cx="0" cy="2881432"/>
          </a:xfrm>
          <a:prstGeom prst="straightConnector1">
            <a:avLst/>
          </a:prstGeom>
          <a:noFill/>
          <a:ln cap="flat" cmpd="sng" w="76200">
            <a:solidFill>
              <a:srgbClr val="FF865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999999">
                <a:alpha val="49803"/>
              </a:srgbClr>
            </a:outerShdw>
          </a:effectLst>
        </p:spPr>
      </p:cxnSp>
      <p:pic>
        <p:nvPicPr>
          <p:cNvPr id="67" name="Google Shape;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375" y="1245325"/>
            <a:ext cx="1802299" cy="1802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9999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/>
          <p:nvPr/>
        </p:nvSpPr>
        <p:spPr>
          <a:xfrm>
            <a:off x="4457050" y="2968675"/>
            <a:ext cx="3207000" cy="158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09 네비게이션</a:t>
            </a:r>
            <a:endParaRPr b="1" i="0" sz="14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A.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각 메뉴에 대한 연결 링크 제공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1086325" y="2705150"/>
            <a:ext cx="3207000" cy="158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08</a:t>
            </a:r>
            <a:r>
              <a:rPr b="1" i="0" lang="ko" sz="14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 유저 검색</a:t>
            </a:r>
            <a:endParaRPr b="1" i="0" sz="14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A.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유저가 설정한 아이디로 검색 가능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B.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검색단어를 포함하는 유저 리스트 노출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857725" y="927025"/>
            <a:ext cx="3207000" cy="158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06</a:t>
            </a:r>
            <a:r>
              <a:rPr b="1" i="0" lang="ko" sz="14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 뉴스피드</a:t>
            </a:r>
            <a:endParaRPr b="1" i="0" sz="14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A.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피드 게시글 노출 (사진, 글, 작성시간)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B.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좋아요, 댓글 스크랩, 공유 버튼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C.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좋아요 기능 : 해당 게시글을 누른 유저에 한해 빨간 하트로 변경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D.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댓글 버튼 클릭 시 피드 상세페이지로 이동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4235100" y="1177000"/>
            <a:ext cx="3207000" cy="158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07</a:t>
            </a:r>
            <a:r>
              <a:rPr b="1" i="0" lang="ko" sz="14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 댓글 관리 기능</a:t>
            </a:r>
            <a:endParaRPr b="1" i="0" sz="14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A.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댓글 리스트 : 작성자, 댓글 내용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B.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댓글 작성 기능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C.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삭제 기능 : 본인이 작성한 댓글의 경우 삭제버튼 노출 및 삭제 기능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D.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사용자 체감 속도 개선 : frontend단에서 댓글 상태변화 우선 처리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11"/>
          <p:cNvCxnSpPr/>
          <p:nvPr/>
        </p:nvCxnSpPr>
        <p:spPr>
          <a:xfrm>
            <a:off x="-9943" y="4742025"/>
            <a:ext cx="8185200" cy="0"/>
          </a:xfrm>
          <a:prstGeom prst="straightConnector1">
            <a:avLst/>
          </a:prstGeom>
          <a:noFill/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1"/>
          <p:cNvCxnSpPr/>
          <p:nvPr/>
        </p:nvCxnSpPr>
        <p:spPr>
          <a:xfrm>
            <a:off x="8943407" y="4742025"/>
            <a:ext cx="8185200" cy="0"/>
          </a:xfrm>
          <a:prstGeom prst="straightConnector1">
            <a:avLst/>
          </a:prstGeom>
          <a:noFill/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11"/>
          <p:cNvSpPr txBox="1"/>
          <p:nvPr>
            <p:ph idx="4294967295" type="title"/>
          </p:nvPr>
        </p:nvSpPr>
        <p:spPr>
          <a:xfrm>
            <a:off x="311725" y="424725"/>
            <a:ext cx="27825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개발 진행 현황</a:t>
            </a:r>
            <a:endParaRPr b="1" sz="24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13ab3e163_4_0"/>
          <p:cNvSpPr/>
          <p:nvPr/>
        </p:nvSpPr>
        <p:spPr>
          <a:xfrm>
            <a:off x="70550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피드 상세 (지도상 코스 위치 표시)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913ab3e163_4_0"/>
          <p:cNvSpPr txBox="1"/>
          <p:nvPr>
            <p:ph idx="4294967295" type="title"/>
          </p:nvPr>
        </p:nvSpPr>
        <p:spPr>
          <a:xfrm>
            <a:off x="220425" y="0"/>
            <a:ext cx="278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서비스 기능 소개</a:t>
            </a:r>
            <a:endParaRPr b="1" sz="2400">
              <a:solidFill>
                <a:srgbClr val="A64D79"/>
              </a:solidFill>
            </a:endParaRPr>
          </a:p>
        </p:txBody>
      </p:sp>
      <p:pic>
        <p:nvPicPr>
          <p:cNvPr id="183" name="Google Shape;183;g913ab3e16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63" y="639100"/>
            <a:ext cx="1813525" cy="34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913ab3e163_4_0"/>
          <p:cNvSpPr/>
          <p:nvPr/>
        </p:nvSpPr>
        <p:spPr>
          <a:xfrm>
            <a:off x="3086113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상세정보 크롤링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913ab3e163_4_0"/>
          <p:cNvSpPr/>
          <p:nvPr/>
        </p:nvSpPr>
        <p:spPr>
          <a:xfrm>
            <a:off x="6101700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메롱이다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913ab3e163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862" y="639099"/>
            <a:ext cx="1813525" cy="344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913ab3e163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127" y="635850"/>
            <a:ext cx="1813526" cy="345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13ab3e163_5_0"/>
          <p:cNvSpPr/>
          <p:nvPr/>
        </p:nvSpPr>
        <p:spPr>
          <a:xfrm>
            <a:off x="70550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크롤링 가게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913ab3e163_5_0"/>
          <p:cNvSpPr txBox="1"/>
          <p:nvPr>
            <p:ph idx="4294967295" type="title"/>
          </p:nvPr>
        </p:nvSpPr>
        <p:spPr>
          <a:xfrm>
            <a:off x="220425" y="0"/>
            <a:ext cx="278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서비스 기능 소개</a:t>
            </a:r>
            <a:endParaRPr b="1" sz="2400">
              <a:solidFill>
                <a:srgbClr val="A64D79"/>
              </a:solidFill>
            </a:endParaRPr>
          </a:p>
        </p:txBody>
      </p:sp>
      <p:pic>
        <p:nvPicPr>
          <p:cNvPr id="194" name="Google Shape;194;g913ab3e163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88" y="539650"/>
            <a:ext cx="1813526" cy="345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913ab3e163_5_0"/>
          <p:cNvSpPr/>
          <p:nvPr/>
        </p:nvSpPr>
        <p:spPr>
          <a:xfrm>
            <a:off x="3086113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블로그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913ab3e163_5_0"/>
          <p:cNvSpPr/>
          <p:nvPr/>
        </p:nvSpPr>
        <p:spPr>
          <a:xfrm>
            <a:off x="6101700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리뷰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913ab3e163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250" y="541375"/>
            <a:ext cx="1813526" cy="34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913ab3e163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687" y="544624"/>
            <a:ext cx="1813525" cy="344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13ab3e163_5_16"/>
          <p:cNvSpPr/>
          <p:nvPr/>
        </p:nvSpPr>
        <p:spPr>
          <a:xfrm>
            <a:off x="70550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태그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913ab3e163_5_16"/>
          <p:cNvSpPr txBox="1"/>
          <p:nvPr>
            <p:ph idx="4294967295" type="title"/>
          </p:nvPr>
        </p:nvSpPr>
        <p:spPr>
          <a:xfrm>
            <a:off x="220425" y="0"/>
            <a:ext cx="278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서비스 기능 소개</a:t>
            </a:r>
            <a:endParaRPr b="1" sz="2400">
              <a:solidFill>
                <a:srgbClr val="A64D79"/>
              </a:solidFill>
            </a:endParaRPr>
          </a:p>
        </p:txBody>
      </p:sp>
      <p:sp>
        <p:nvSpPr>
          <p:cNvPr id="205" name="Google Shape;205;g913ab3e163_5_16"/>
          <p:cNvSpPr/>
          <p:nvPr/>
        </p:nvSpPr>
        <p:spPr>
          <a:xfrm>
            <a:off x="3086113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상세정보 크롤링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913ab3e163_5_16"/>
          <p:cNvSpPr/>
          <p:nvPr/>
        </p:nvSpPr>
        <p:spPr>
          <a:xfrm>
            <a:off x="6101700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메롱이다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913ab3e163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75" y="620100"/>
            <a:ext cx="1816002" cy="3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913ab3e163_5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074" y="610650"/>
            <a:ext cx="1816001" cy="3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913ab3e163_5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4000" y="610675"/>
            <a:ext cx="1816001" cy="3454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13ab3e163_5_26"/>
          <p:cNvSpPr/>
          <p:nvPr/>
        </p:nvSpPr>
        <p:spPr>
          <a:xfrm>
            <a:off x="70550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피드 상세 (지도상 코스 위치 표시)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913ab3e163_5_26"/>
          <p:cNvSpPr txBox="1"/>
          <p:nvPr>
            <p:ph idx="4294967295" type="title"/>
          </p:nvPr>
        </p:nvSpPr>
        <p:spPr>
          <a:xfrm>
            <a:off x="220425" y="0"/>
            <a:ext cx="278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서비스 기능 소개</a:t>
            </a:r>
            <a:endParaRPr b="1" sz="2400">
              <a:solidFill>
                <a:srgbClr val="A64D79"/>
              </a:solidFill>
            </a:endParaRPr>
          </a:p>
        </p:txBody>
      </p:sp>
      <p:pic>
        <p:nvPicPr>
          <p:cNvPr id="216" name="Google Shape;216;g913ab3e163_5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63" y="639100"/>
            <a:ext cx="1813525" cy="34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913ab3e163_5_26"/>
          <p:cNvSpPr/>
          <p:nvPr/>
        </p:nvSpPr>
        <p:spPr>
          <a:xfrm>
            <a:off x="3086113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상세정보 크롤링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913ab3e163_5_26"/>
          <p:cNvSpPr/>
          <p:nvPr/>
        </p:nvSpPr>
        <p:spPr>
          <a:xfrm>
            <a:off x="6101700" y="4227000"/>
            <a:ext cx="2640600" cy="77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ko" sz="2300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메롱이다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913ab3e163_5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862" y="639099"/>
            <a:ext cx="1813525" cy="344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913ab3e163_5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127" y="635850"/>
            <a:ext cx="1813526" cy="345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 txBox="1"/>
          <p:nvPr>
            <p:ph idx="4294967295"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향후 개발방향</a:t>
            </a:r>
            <a:endParaRPr b="1" sz="2400">
              <a:solidFill>
                <a:srgbClr val="A64D79"/>
              </a:solidFill>
            </a:endParaRPr>
          </a:p>
        </p:txBody>
      </p:sp>
      <p:sp>
        <p:nvSpPr>
          <p:cNvPr id="226" name="Google Shape;226;p12"/>
          <p:cNvSpPr txBox="1"/>
          <p:nvPr>
            <p:ph idx="4294967295" type="body"/>
          </p:nvPr>
        </p:nvSpPr>
        <p:spPr>
          <a:xfrm>
            <a:off x="4633250" y="333850"/>
            <a:ext cx="4166400" cy="4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ko" sz="1400">
                <a:solidFill>
                  <a:srgbClr val="FA7D87"/>
                </a:solidFill>
              </a:rPr>
              <a:t>1. SNS 심화 기능 및 웹 큐레이션 기능 </a:t>
            </a:r>
            <a:endParaRPr b="1" sz="1400">
              <a:solidFill>
                <a:srgbClr val="FA7D8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400">
                <a:solidFill>
                  <a:srgbClr val="FA7D87"/>
                </a:solidFill>
              </a:rPr>
              <a:t>사용자의 관심 콘텐츠를 학습하여 이를 토대로 사용자의 취향을 학습해 맞춤형 콘텐츠를 추천</a:t>
            </a:r>
            <a:endParaRPr sz="1400">
              <a:solidFill>
                <a:srgbClr val="FA7D8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1400">
                <a:solidFill>
                  <a:srgbClr val="FA7D87"/>
                </a:solidFill>
              </a:rPr>
              <a:t>2. Firebase를 이용한 실시간 알림 배지 구현</a:t>
            </a:r>
            <a:endParaRPr b="1" sz="1400">
              <a:solidFill>
                <a:srgbClr val="FA7D8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400">
                <a:solidFill>
                  <a:srgbClr val="FA7D87"/>
                </a:solidFill>
              </a:rPr>
              <a:t>실시간으로 데이터가 동기화되고 자동 업데이트로 최신 데이터를 수신</a:t>
            </a:r>
            <a:endParaRPr sz="1400">
              <a:solidFill>
                <a:srgbClr val="FA7D8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1400">
                <a:solidFill>
                  <a:srgbClr val="FA7D87"/>
                </a:solidFill>
              </a:rPr>
              <a:t>3. 맛집 주변 놀거리, 추가 정보 제공</a:t>
            </a:r>
            <a:endParaRPr b="1" sz="1400">
              <a:solidFill>
                <a:srgbClr val="FA7D8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ko" sz="1400">
                <a:solidFill>
                  <a:srgbClr val="FA7D87"/>
                </a:solidFill>
              </a:rPr>
              <a:t>맛집 선택시, 그 주변에 있는 놀거리, 그와 관련한 사용자에게 필요한 정보 제공</a:t>
            </a:r>
            <a:endParaRPr sz="1400">
              <a:solidFill>
                <a:srgbClr val="FA7D8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ko" sz="1400">
                <a:solidFill>
                  <a:srgbClr val="FA7D87"/>
                </a:solidFill>
              </a:rPr>
              <a:t>4. 해시태그를 이용한 검색</a:t>
            </a:r>
            <a:endParaRPr b="1" sz="1400">
              <a:solidFill>
                <a:srgbClr val="FA7D8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ko" sz="1400">
                <a:solidFill>
                  <a:srgbClr val="FA7D87"/>
                </a:solidFill>
              </a:rPr>
              <a:t>해시태그를 이용하여 사용자가 관심 있는 주제의 내용을 쉽게 찾을 수 있도록 함</a:t>
            </a:r>
            <a:endParaRPr sz="1400">
              <a:solidFill>
                <a:srgbClr val="FA7D8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/>
          <p:nvPr>
            <p:ph idx="4294967295" type="title"/>
          </p:nvPr>
        </p:nvSpPr>
        <p:spPr>
          <a:xfrm>
            <a:off x="3836400" y="1873800"/>
            <a:ext cx="1297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>
                <a:solidFill>
                  <a:srgbClr val="FA7D87"/>
                </a:solidFill>
              </a:rPr>
              <a:t># 시연</a:t>
            </a:r>
            <a:endParaRPr b="1">
              <a:solidFill>
                <a:srgbClr val="FA7D87"/>
              </a:solidFill>
            </a:endParaRPr>
          </a:p>
        </p:txBody>
      </p:sp>
      <p:sp>
        <p:nvSpPr>
          <p:cNvPr id="232" name="Google Shape;232;p13"/>
          <p:cNvSpPr txBox="1"/>
          <p:nvPr>
            <p:ph idx="4294967295" type="body"/>
          </p:nvPr>
        </p:nvSpPr>
        <p:spPr>
          <a:xfrm>
            <a:off x="2488800" y="2412000"/>
            <a:ext cx="41664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b="1" lang="ko" sz="1900">
                <a:solidFill>
                  <a:srgbClr val="FA7D87"/>
                </a:solidFill>
              </a:rPr>
              <a:t>접속 URL :</a:t>
            </a:r>
            <a:r>
              <a:rPr b="1" lang="ko" sz="1900"/>
              <a:t> </a:t>
            </a:r>
            <a:r>
              <a:rPr b="1" lang="ko" sz="1900" u="sng">
                <a:solidFill>
                  <a:srgbClr val="1155CC"/>
                </a:solidFill>
                <a:hlinkClick r:id="rId3"/>
              </a:rPr>
              <a:t>http://i3a303.p.ssafy.io/</a:t>
            </a:r>
            <a:endParaRPr b="1" sz="19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/>
          <p:nvPr/>
        </p:nvSpPr>
        <p:spPr>
          <a:xfrm>
            <a:off x="4976200" y="1182300"/>
            <a:ext cx="3170100" cy="31701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512075" y="1821000"/>
            <a:ext cx="5205000" cy="52050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133875" y="970025"/>
            <a:ext cx="889200" cy="822000"/>
          </a:xfrm>
          <a:prstGeom prst="ellipse">
            <a:avLst/>
          </a:prstGeom>
          <a:solidFill>
            <a:srgbClr val="E0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 txBox="1"/>
          <p:nvPr>
            <p:ph idx="4294967295" type="title"/>
          </p:nvPr>
        </p:nvSpPr>
        <p:spPr>
          <a:xfrm rot="-1308468">
            <a:off x="1144626" y="883420"/>
            <a:ext cx="1499620" cy="6295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ko" sz="3600">
                <a:solidFill>
                  <a:srgbClr val="FFFFFF"/>
                </a:solidFill>
              </a:rPr>
              <a:t>#</a:t>
            </a:r>
            <a:r>
              <a:rPr b="1" lang="ko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목차</a:t>
            </a:r>
            <a:endParaRPr b="1">
              <a:solidFill>
                <a:srgbClr val="FFFFF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6" name="Google Shape;76;p2"/>
          <p:cNvSpPr txBox="1"/>
          <p:nvPr>
            <p:ph idx="4294967295" type="subTitle"/>
          </p:nvPr>
        </p:nvSpPr>
        <p:spPr>
          <a:xfrm>
            <a:off x="3392275" y="1158175"/>
            <a:ext cx="4845000" cy="34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b="1" i="1" lang="ko" sz="2600" u="none" cap="none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01</a:t>
            </a:r>
            <a:r>
              <a:rPr b="1" i="0" lang="ko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: </a:t>
            </a:r>
            <a:r>
              <a:rPr b="1" i="0" lang="ko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기획의도 및 프로젝트 소개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2"/>
          <p:cNvSpPr txBox="1"/>
          <p:nvPr>
            <p:ph idx="4294967295" type="subTitle"/>
          </p:nvPr>
        </p:nvSpPr>
        <p:spPr>
          <a:xfrm>
            <a:off x="3233275" y="1692725"/>
            <a:ext cx="4845000" cy="34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b="1" i="1" lang="ko" sz="2600" u="none" cap="none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02</a:t>
            </a:r>
            <a:r>
              <a:rPr b="1" i="0" lang="ko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: </a:t>
            </a:r>
            <a:r>
              <a:rPr b="1" i="0" lang="ko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개발 환경 및 개발 언어 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2"/>
          <p:cNvSpPr txBox="1"/>
          <p:nvPr>
            <p:ph idx="4294967295" type="subTitle"/>
          </p:nvPr>
        </p:nvSpPr>
        <p:spPr>
          <a:xfrm>
            <a:off x="3004675" y="2227275"/>
            <a:ext cx="4845000" cy="34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b="1" i="1" lang="ko" sz="2600" u="none" cap="none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03</a:t>
            </a:r>
            <a:r>
              <a:rPr b="1" i="0" lang="ko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: </a:t>
            </a:r>
            <a:r>
              <a:rPr b="1" i="0" lang="ko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서비스 기능 소개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2"/>
          <p:cNvSpPr txBox="1"/>
          <p:nvPr>
            <p:ph idx="4294967295" type="subTitle"/>
          </p:nvPr>
        </p:nvSpPr>
        <p:spPr>
          <a:xfrm>
            <a:off x="2776075" y="2761825"/>
            <a:ext cx="4845000" cy="34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b="1" i="1" lang="ko" sz="2600" u="none" cap="none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04</a:t>
            </a:r>
            <a:r>
              <a:rPr b="1" i="0" lang="ko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:  </a:t>
            </a:r>
            <a:r>
              <a:rPr b="1" i="0" lang="ko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기대 효과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2"/>
          <p:cNvSpPr txBox="1"/>
          <p:nvPr>
            <p:ph idx="4294967295" type="subTitle"/>
          </p:nvPr>
        </p:nvSpPr>
        <p:spPr>
          <a:xfrm>
            <a:off x="2547475" y="3296375"/>
            <a:ext cx="4845000" cy="34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Roboto"/>
              <a:buNone/>
            </a:pPr>
            <a:r>
              <a:rPr b="1" i="1" lang="ko" sz="2600" u="none" cap="none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05</a:t>
            </a:r>
            <a:r>
              <a:rPr b="1" i="0" lang="ko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: </a:t>
            </a:r>
            <a:r>
              <a:rPr b="1" i="0" lang="ko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시연</a:t>
            </a:r>
            <a:endParaRPr b="1" i="0" sz="1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" name="Google Shape;81;p2"/>
          <p:cNvCxnSpPr/>
          <p:nvPr/>
        </p:nvCxnSpPr>
        <p:spPr>
          <a:xfrm>
            <a:off x="-1000543" y="4066625"/>
            <a:ext cx="818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2"/>
          <p:cNvCxnSpPr/>
          <p:nvPr/>
        </p:nvCxnSpPr>
        <p:spPr>
          <a:xfrm>
            <a:off x="8243145" y="4066625"/>
            <a:ext cx="8185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2"/>
          <p:cNvSpPr/>
          <p:nvPr/>
        </p:nvSpPr>
        <p:spPr>
          <a:xfrm>
            <a:off x="7596438" y="3949175"/>
            <a:ext cx="234900" cy="2349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/>
          <p:nvPr>
            <p:ph idx="4294967295" type="title"/>
          </p:nvPr>
        </p:nvSpPr>
        <p:spPr>
          <a:xfrm>
            <a:off x="94367" y="193626"/>
            <a:ext cx="3922996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기획의도 / 프로젝트 소개</a:t>
            </a:r>
            <a:endParaRPr b="1" sz="2400">
              <a:solidFill>
                <a:srgbClr val="A64D79"/>
              </a:solidFill>
            </a:endParaRPr>
          </a:p>
        </p:txBody>
      </p:sp>
      <p:pic>
        <p:nvPicPr>
          <p:cNvPr id="89" name="Google Shape;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781" y="1118972"/>
            <a:ext cx="1775651" cy="224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583" y="1223093"/>
            <a:ext cx="2233422" cy="223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811043">
            <a:off x="5505273" y="728270"/>
            <a:ext cx="781404" cy="78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0000" y="2507675"/>
            <a:ext cx="2059400" cy="20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/>
          <p:nvPr>
            <p:ph idx="4294967295" type="title"/>
          </p:nvPr>
        </p:nvSpPr>
        <p:spPr>
          <a:xfrm>
            <a:off x="94367" y="193626"/>
            <a:ext cx="3922996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기획의도 / 프로젝트 소개</a:t>
            </a:r>
            <a:endParaRPr b="1" sz="2400">
              <a:solidFill>
                <a:srgbClr val="A64D79"/>
              </a:solidFill>
            </a:endParaRPr>
          </a:p>
        </p:txBody>
      </p:sp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811043">
            <a:off x="5505273" y="728270"/>
            <a:ext cx="781404" cy="78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14" y="1140519"/>
            <a:ext cx="2184256" cy="218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0908" y="1223093"/>
            <a:ext cx="2233422" cy="223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/>
          <p:nvPr/>
        </p:nvSpPr>
        <p:spPr>
          <a:xfrm>
            <a:off x="4269100" y="80300"/>
            <a:ext cx="4798800" cy="496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"/>
          <p:cNvSpPr txBox="1"/>
          <p:nvPr>
            <p:ph idx="4294967295"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개발 환경 / 언어</a:t>
            </a:r>
            <a:endParaRPr b="1" sz="2400">
              <a:solidFill>
                <a:srgbClr val="A64D79"/>
              </a:solidFill>
            </a:endParaRPr>
          </a:p>
        </p:txBody>
      </p:sp>
      <p:pic>
        <p:nvPicPr>
          <p:cNvPr id="107" name="Google Shape;1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9425" y="222725"/>
            <a:ext cx="2069400" cy="13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8825" y="178575"/>
            <a:ext cx="2377000" cy="10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7" y="2085375"/>
            <a:ext cx="1735153" cy="97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3125" y="3111200"/>
            <a:ext cx="1728425" cy="17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32021" y="2894125"/>
            <a:ext cx="1945479" cy="9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1" y="3866874"/>
            <a:ext cx="1601648" cy="9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68850" y="1876350"/>
            <a:ext cx="1896975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96675" y="1473925"/>
            <a:ext cx="1728425" cy="8115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6"/>
          <p:cNvCxnSpPr/>
          <p:nvPr/>
        </p:nvCxnSpPr>
        <p:spPr>
          <a:xfrm flipH="1" rot="10800000">
            <a:off x="-14825" y="1197438"/>
            <a:ext cx="4264500" cy="12900"/>
          </a:xfrm>
          <a:prstGeom prst="straightConnector1">
            <a:avLst/>
          </a:prstGeom>
          <a:noFill/>
          <a:ln cap="flat" cmpd="sng" w="38100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6"/>
          <p:cNvCxnSpPr/>
          <p:nvPr/>
        </p:nvCxnSpPr>
        <p:spPr>
          <a:xfrm flipH="1" rot="10800000">
            <a:off x="-14825" y="1319763"/>
            <a:ext cx="4272900" cy="9900"/>
          </a:xfrm>
          <a:prstGeom prst="straightConnector1">
            <a:avLst/>
          </a:prstGeom>
          <a:noFill/>
          <a:ln cap="flat" cmpd="sng" w="38100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/>
          <p:nvPr/>
        </p:nvSpPr>
        <p:spPr>
          <a:xfrm>
            <a:off x="99175" y="769250"/>
            <a:ext cx="8900700" cy="4236300"/>
          </a:xfrm>
          <a:prstGeom prst="roundRect">
            <a:avLst>
              <a:gd fmla="val 602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>
            <p:ph idx="4294967295" type="title"/>
          </p:nvPr>
        </p:nvSpPr>
        <p:spPr>
          <a:xfrm>
            <a:off x="273900" y="168875"/>
            <a:ext cx="26100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개발 진행 과정</a:t>
            </a:r>
            <a:endParaRPr b="1" sz="2400">
              <a:solidFill>
                <a:srgbClr val="A64D79"/>
              </a:solidFill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5995875" y="1007525"/>
            <a:ext cx="1847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와이어 프레임 구성</a:t>
            </a:r>
            <a:endParaRPr b="1" i="0" sz="1400" u="none" cap="none" strike="noStrike">
              <a:solidFill>
                <a:srgbClr val="FA7D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01" y="1357324"/>
            <a:ext cx="2221875" cy="22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0876" y="851350"/>
            <a:ext cx="2513899" cy="31345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/>
        </p:nvSpPr>
        <p:spPr>
          <a:xfrm>
            <a:off x="187650" y="963875"/>
            <a:ext cx="1660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필요한 기능 탐색 </a:t>
            </a:r>
            <a:endParaRPr b="1" i="0" sz="1400" u="none" cap="none" strike="noStrike">
              <a:solidFill>
                <a:srgbClr val="FA7D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5100" y="3543262"/>
            <a:ext cx="3407049" cy="14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 txBox="1"/>
          <p:nvPr/>
        </p:nvSpPr>
        <p:spPr>
          <a:xfrm>
            <a:off x="150450" y="4399875"/>
            <a:ext cx="1598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분담 및 계획 후         지라 등록  </a:t>
            </a:r>
            <a:endParaRPr b="1" i="0" sz="1400" u="none" cap="none" strike="noStrike">
              <a:solidFill>
                <a:srgbClr val="FA7D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0400" y="1498900"/>
            <a:ext cx="3849399" cy="27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/>
          <p:nvPr/>
        </p:nvSpPr>
        <p:spPr>
          <a:xfrm>
            <a:off x="99175" y="769250"/>
            <a:ext cx="8900700" cy="4236300"/>
          </a:xfrm>
          <a:prstGeom prst="roundRect">
            <a:avLst>
              <a:gd fmla="val 602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 txBox="1"/>
          <p:nvPr>
            <p:ph idx="4294967295" type="title"/>
          </p:nvPr>
        </p:nvSpPr>
        <p:spPr>
          <a:xfrm>
            <a:off x="273900" y="321275"/>
            <a:ext cx="26100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개발 진행 과정</a:t>
            </a:r>
            <a:endParaRPr b="1" sz="2400">
              <a:solidFill>
                <a:srgbClr val="A64D79"/>
              </a:solidFill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250" y="1927688"/>
            <a:ext cx="5171276" cy="1919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 txBox="1"/>
          <p:nvPr/>
        </p:nvSpPr>
        <p:spPr>
          <a:xfrm>
            <a:off x="6026463" y="1566775"/>
            <a:ext cx="1063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REST API</a:t>
            </a:r>
            <a:endParaRPr b="1" i="0" sz="1400" u="none" cap="none" strike="noStrike">
              <a:solidFill>
                <a:srgbClr val="FA7D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822750" y="1566775"/>
            <a:ext cx="16602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DB 및 ERD 구성 </a:t>
            </a:r>
            <a:endParaRPr b="1" i="0" sz="1400" u="none" cap="none" strike="noStrike">
              <a:solidFill>
                <a:srgbClr val="FA7D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200" y="2019175"/>
            <a:ext cx="3552525" cy="24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378650" y="1333338"/>
            <a:ext cx="2211200" cy="2227454"/>
            <a:chOff x="665375" y="2657600"/>
            <a:chExt cx="2211200" cy="2227454"/>
          </a:xfrm>
        </p:grpSpPr>
        <p:sp>
          <p:nvSpPr>
            <p:cNvPr id="145" name="Google Shape;145;p9"/>
            <p:cNvSpPr/>
            <p:nvPr/>
          </p:nvSpPr>
          <p:spPr>
            <a:xfrm>
              <a:off x="679872" y="2702854"/>
              <a:ext cx="2182200" cy="21822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F8BA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" name="Google Shape;146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5375" y="2657600"/>
              <a:ext cx="2211200" cy="19163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9"/>
          <p:cNvGrpSpPr/>
          <p:nvPr/>
        </p:nvGrpSpPr>
        <p:grpSpPr>
          <a:xfrm>
            <a:off x="6328922" y="1194917"/>
            <a:ext cx="2182121" cy="2182121"/>
            <a:chOff x="4860100" y="1218575"/>
            <a:chExt cx="3414900" cy="3414900"/>
          </a:xfrm>
        </p:grpSpPr>
        <p:sp>
          <p:nvSpPr>
            <p:cNvPr id="148" name="Google Shape;148;p9"/>
            <p:cNvSpPr/>
            <p:nvPr/>
          </p:nvSpPr>
          <p:spPr>
            <a:xfrm>
              <a:off x="4860100" y="1218575"/>
              <a:ext cx="3414900" cy="34149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F8BA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" name="Google Shape;14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4012" y="2021424"/>
              <a:ext cx="2747076" cy="23808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0" name="Google Shape;150;p9"/>
          <p:cNvCxnSpPr/>
          <p:nvPr/>
        </p:nvCxnSpPr>
        <p:spPr>
          <a:xfrm>
            <a:off x="2902350" y="2492675"/>
            <a:ext cx="3320400" cy="0"/>
          </a:xfrm>
          <a:prstGeom prst="straightConnector1">
            <a:avLst/>
          </a:prstGeom>
          <a:noFill/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p9"/>
          <p:cNvCxnSpPr/>
          <p:nvPr/>
        </p:nvCxnSpPr>
        <p:spPr>
          <a:xfrm rot="10800000">
            <a:off x="2911800" y="2320725"/>
            <a:ext cx="3301500" cy="0"/>
          </a:xfrm>
          <a:prstGeom prst="straightConnector1">
            <a:avLst/>
          </a:prstGeom>
          <a:noFill/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2" name="Google Shape;152;p9"/>
          <p:cNvSpPr/>
          <p:nvPr/>
        </p:nvSpPr>
        <p:spPr>
          <a:xfrm>
            <a:off x="4112075" y="1467700"/>
            <a:ext cx="1319100" cy="7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A7D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FA7D87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3799825" y="2624950"/>
            <a:ext cx="1319100" cy="7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A7D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rgbClr val="FA7D87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Response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439306">
            <a:off x="2897995" y="1014986"/>
            <a:ext cx="1405739" cy="105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9"/>
          <p:cNvSpPr txBox="1"/>
          <p:nvPr/>
        </p:nvSpPr>
        <p:spPr>
          <a:xfrm>
            <a:off x="3279775" y="1808900"/>
            <a:ext cx="684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" sz="1600" u="none" cap="none" strike="noStrike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JWT</a:t>
            </a:r>
            <a:endParaRPr b="0" i="0" sz="14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FE9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idx="4294967295" type="title"/>
          </p:nvPr>
        </p:nvSpPr>
        <p:spPr>
          <a:xfrm>
            <a:off x="198175" y="171900"/>
            <a:ext cx="27825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ko" sz="2400">
                <a:solidFill>
                  <a:srgbClr val="A64D79"/>
                </a:solidFill>
              </a:rPr>
              <a:t>개발 진행 현황</a:t>
            </a:r>
            <a:endParaRPr b="1" sz="2400">
              <a:solidFill>
                <a:srgbClr val="A64D79"/>
              </a:solidFill>
            </a:endParaRPr>
          </a:p>
        </p:txBody>
      </p:sp>
      <p:sp>
        <p:nvSpPr>
          <p:cNvPr id="161" name="Google Shape;161;p10"/>
          <p:cNvSpPr/>
          <p:nvPr/>
        </p:nvSpPr>
        <p:spPr>
          <a:xfrm>
            <a:off x="311725" y="757125"/>
            <a:ext cx="3207000" cy="158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01</a:t>
            </a:r>
            <a:r>
              <a:rPr b="1" i="0" lang="ko" sz="14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 로그인 기능</a:t>
            </a:r>
            <a:endParaRPr b="1" i="0" sz="14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A. </a:t>
            </a:r>
            <a:r>
              <a:rPr b="0" i="0" lang="ko" sz="11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JWT(토큰 인증 방식)를 활용한 로그인 기능 구현</a:t>
            </a:r>
            <a:endParaRPr b="0" i="0" sz="1100" u="none" cap="none" strike="noStrike">
              <a:solidFill>
                <a:srgbClr val="FA7D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B.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비밀번호 찾기 기능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311725" y="3277400"/>
            <a:ext cx="3207000" cy="158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04</a:t>
            </a:r>
            <a:r>
              <a:rPr b="1" i="0" lang="ko" sz="14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팔로우 기능</a:t>
            </a:r>
            <a:endParaRPr b="1" i="0" sz="14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A. </a:t>
            </a:r>
            <a:r>
              <a:rPr b="0" i="0" lang="ko" sz="11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본인 프로필에서 팔로우 / 팔로잉 리스트 확인 가능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5735650" y="3277400"/>
            <a:ext cx="3207000" cy="158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05</a:t>
            </a:r>
            <a:r>
              <a:rPr b="1" i="0" lang="ko" sz="14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" sz="14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알림 기능</a:t>
            </a:r>
            <a:endParaRPr b="1" i="0" sz="1400" u="none" cap="none" strike="noStrike">
              <a:solidFill>
                <a:srgbClr val="FA7D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A.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알림탭/ 요청탭으로 구성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B.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알림탭 - 신규 팔로워 승인 요청 및 결과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C.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요청탭 - 본인에게 팔로우 요청한 아이디와 함께 승인, 거절 버튼 노출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5735650" y="757125"/>
            <a:ext cx="3207000" cy="158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02</a:t>
            </a:r>
            <a:r>
              <a:rPr b="1" i="0" lang="ko" sz="14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" sz="14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계정 관리</a:t>
            </a:r>
            <a:endParaRPr b="1" i="0" sz="15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A.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아이디 수정 시 중복된 아이디인지 체크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B.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이메일 수정 불가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C.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비밀번호, 한 줄 자기소개 변경 가능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D.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변경 사항 있을 시에만 저장 버튼 활성화</a:t>
            </a:r>
            <a:endParaRPr b="0" i="0" sz="11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0"/>
          <p:cNvSpPr/>
          <p:nvPr/>
        </p:nvSpPr>
        <p:spPr>
          <a:xfrm>
            <a:off x="2884950" y="2153550"/>
            <a:ext cx="3374100" cy="129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8BA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" sz="23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# 03</a:t>
            </a:r>
            <a:r>
              <a:rPr b="1" i="0" lang="ko" sz="14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 프로필 기능</a:t>
            </a:r>
            <a:endParaRPr b="1" i="0" sz="1400" u="none" cap="none" strike="noStrike">
              <a:solidFill>
                <a:srgbClr val="FA7D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A. </a:t>
            </a:r>
            <a:r>
              <a:rPr b="0" i="0" lang="ko" sz="1100" u="none" cap="none" strike="noStrike">
                <a:solidFill>
                  <a:srgbClr val="FA7D87"/>
                </a:solidFill>
                <a:latin typeface="Roboto"/>
                <a:ea typeface="Roboto"/>
                <a:cs typeface="Roboto"/>
                <a:sym typeface="Roboto"/>
              </a:rPr>
              <a:t>프로필 화면 (유저 아이디, 팔로워 / 팔로잉수)</a:t>
            </a:r>
            <a:endParaRPr b="0" i="0" sz="1100" u="none" cap="none" strike="noStrike">
              <a:solidFill>
                <a:srgbClr val="FA7D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FA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B. </a:t>
            </a:r>
            <a:r>
              <a:rPr b="0" i="0" lang="ko" sz="1100" u="none" cap="none" strike="noStrike">
                <a:solidFill>
                  <a:srgbClr val="FA7D87"/>
                </a:solidFill>
                <a:latin typeface="Arial"/>
                <a:ea typeface="Arial"/>
                <a:cs typeface="Arial"/>
                <a:sym typeface="Arial"/>
              </a:rPr>
              <a:t>본인 프로필 - 프로필 수정 버튼 노출</a:t>
            </a:r>
            <a:endParaRPr b="0" i="0" sz="1100" u="none" cap="none" strike="noStrike">
              <a:solidFill>
                <a:srgbClr val="FA7D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최연희</dc:creator>
</cp:coreProperties>
</file>